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Lst>
  <p:sldSz cy="13716000" cx="24377650"/>
  <p:notesSz cx="6858000" cy="9144000"/>
  <p:embeddedFontLst>
    <p:embeddedFont>
      <p:font typeface="Roboto Thin"/>
      <p:regular r:id="rId46"/>
      <p:bold r:id="rId47"/>
      <p:italic r:id="rId48"/>
      <p:boldItalic r:id="rId49"/>
    </p:embeddedFont>
    <p:embeddedFont>
      <p:font typeface="Roboto Medium"/>
      <p:regular r:id="rId50"/>
      <p:bold r:id="rId51"/>
      <p:italic r:id="rId52"/>
      <p:boldItalic r:id="rId53"/>
    </p:embeddedFont>
    <p:embeddedFont>
      <p:font typeface="Roboto"/>
      <p:regular r:id="rId54"/>
      <p:bold r:id="rId55"/>
      <p:italic r:id="rId56"/>
      <p:boldItalic r:id="rId57"/>
    </p:embeddedFont>
    <p:embeddedFont>
      <p:font typeface="Amatic SC"/>
      <p:regular r:id="rId58"/>
      <p:bold r:id="rId59"/>
    </p:embeddedFont>
    <p:embeddedFont>
      <p:font typeface="Inconsolata"/>
      <p:regular r:id="rId60"/>
      <p:bold r:id="rId61"/>
    </p:embeddedFont>
    <p:embeddedFont>
      <p:font typeface="Poppins"/>
      <p:regular r:id="rId62"/>
      <p:bold r:id="rId63"/>
      <p:italic r:id="rId64"/>
      <p:boldItalic r:id="rId65"/>
    </p:embeddedFont>
    <p:embeddedFont>
      <p:font typeface="Lato Light"/>
      <p:regular r:id="rId66"/>
      <p:bold r:id="rId67"/>
      <p:italic r:id="rId68"/>
      <p:boldItalic r:id="rId69"/>
    </p:embeddedFont>
    <p:embeddedFont>
      <p:font typeface="Poppins Medium"/>
      <p:regular r:id="rId70"/>
      <p:bold r:id="rId71"/>
      <p:italic r:id="rId72"/>
      <p:boldItalic r:id="rId73"/>
    </p:embeddedFont>
    <p:embeddedFont>
      <p:font typeface="Roboto Light"/>
      <p:regular r:id="rId74"/>
      <p:bold r:id="rId75"/>
      <p:italic r:id="rId76"/>
      <p:boldItalic r:id="rId77"/>
    </p:embeddedFont>
    <p:embeddedFont>
      <p:font typeface="Helvetica Neue"/>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781A88F-3B1C-4E37-B0E0-C6CAEA8153A6}">
  <a:tblStyle styleId="{8781A88F-3B1C-4E37-B0E0-C6CAEA8153A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font" Target="fonts/RobotoThin-regular.fntdata"/><Relationship Id="rId45" Type="http://schemas.openxmlformats.org/officeDocument/2006/relationships/slide" Target="slides/slide37.xml"/><Relationship Id="rId80" Type="http://schemas.openxmlformats.org/officeDocument/2006/relationships/font" Target="fonts/HelveticaNeue-italic.fntdata"/><Relationship Id="rId81" Type="http://schemas.openxmlformats.org/officeDocument/2006/relationships/font" Target="fonts/HelveticaNeue-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Thin-italic.fntdata"/><Relationship Id="rId47" Type="http://schemas.openxmlformats.org/officeDocument/2006/relationships/font" Target="fonts/RobotoThin-bold.fntdata"/><Relationship Id="rId49" Type="http://schemas.openxmlformats.org/officeDocument/2006/relationships/font" Target="fonts/RobotoThin-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PoppinsMedium-boldItalic.fntdata"/><Relationship Id="rId72" Type="http://schemas.openxmlformats.org/officeDocument/2006/relationships/font" Target="fonts/PoppinsMedium-italic.fntdata"/><Relationship Id="rId31" Type="http://schemas.openxmlformats.org/officeDocument/2006/relationships/slide" Target="slides/slide23.xml"/><Relationship Id="rId75" Type="http://schemas.openxmlformats.org/officeDocument/2006/relationships/font" Target="fonts/RobotoLight-bold.fntdata"/><Relationship Id="rId30" Type="http://schemas.openxmlformats.org/officeDocument/2006/relationships/slide" Target="slides/slide22.xml"/><Relationship Id="rId74" Type="http://schemas.openxmlformats.org/officeDocument/2006/relationships/font" Target="fonts/RobotoLight-regular.fntdata"/><Relationship Id="rId33" Type="http://schemas.openxmlformats.org/officeDocument/2006/relationships/slide" Target="slides/slide25.xml"/><Relationship Id="rId77" Type="http://schemas.openxmlformats.org/officeDocument/2006/relationships/font" Target="fonts/RobotoLight-boldItalic.fntdata"/><Relationship Id="rId32" Type="http://schemas.openxmlformats.org/officeDocument/2006/relationships/slide" Target="slides/slide24.xml"/><Relationship Id="rId76" Type="http://schemas.openxmlformats.org/officeDocument/2006/relationships/font" Target="fonts/RobotoLight-italic.fntdata"/><Relationship Id="rId35" Type="http://schemas.openxmlformats.org/officeDocument/2006/relationships/slide" Target="slides/slide27.xml"/><Relationship Id="rId79" Type="http://schemas.openxmlformats.org/officeDocument/2006/relationships/font" Target="fonts/HelveticaNeue-bold.fntdata"/><Relationship Id="rId34" Type="http://schemas.openxmlformats.org/officeDocument/2006/relationships/slide" Target="slides/slide26.xml"/><Relationship Id="rId78" Type="http://schemas.openxmlformats.org/officeDocument/2006/relationships/font" Target="fonts/HelveticaNeue-regular.fntdata"/><Relationship Id="rId71" Type="http://schemas.openxmlformats.org/officeDocument/2006/relationships/font" Target="fonts/PoppinsMedium-bold.fntdata"/><Relationship Id="rId70" Type="http://schemas.openxmlformats.org/officeDocument/2006/relationships/font" Target="fonts/PoppinsMedium-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Poppins-regular.fntdata"/><Relationship Id="rId61" Type="http://schemas.openxmlformats.org/officeDocument/2006/relationships/font" Target="fonts/Inconsolata-bold.fntdata"/><Relationship Id="rId20" Type="http://schemas.openxmlformats.org/officeDocument/2006/relationships/slide" Target="slides/slide12.xml"/><Relationship Id="rId64" Type="http://schemas.openxmlformats.org/officeDocument/2006/relationships/font" Target="fonts/Poppins-italic.fntdata"/><Relationship Id="rId63" Type="http://schemas.openxmlformats.org/officeDocument/2006/relationships/font" Target="fonts/Poppins-bold.fntdata"/><Relationship Id="rId22" Type="http://schemas.openxmlformats.org/officeDocument/2006/relationships/slide" Target="slides/slide14.xml"/><Relationship Id="rId66" Type="http://schemas.openxmlformats.org/officeDocument/2006/relationships/font" Target="fonts/LatoLight-regular.fntdata"/><Relationship Id="rId21" Type="http://schemas.openxmlformats.org/officeDocument/2006/relationships/slide" Target="slides/slide13.xml"/><Relationship Id="rId65" Type="http://schemas.openxmlformats.org/officeDocument/2006/relationships/font" Target="fonts/Poppins-boldItalic.fntdata"/><Relationship Id="rId24" Type="http://schemas.openxmlformats.org/officeDocument/2006/relationships/slide" Target="slides/slide16.xml"/><Relationship Id="rId68" Type="http://schemas.openxmlformats.org/officeDocument/2006/relationships/font" Target="fonts/LatoLight-italic.fntdata"/><Relationship Id="rId23" Type="http://schemas.openxmlformats.org/officeDocument/2006/relationships/slide" Target="slides/slide15.xml"/><Relationship Id="rId67" Type="http://schemas.openxmlformats.org/officeDocument/2006/relationships/font" Target="fonts/LatoLight-bold.fntdata"/><Relationship Id="rId60" Type="http://schemas.openxmlformats.org/officeDocument/2006/relationships/font" Target="fonts/Inconsolata-regular.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LatoLight-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Medium-bold.fntdata"/><Relationship Id="rId50" Type="http://schemas.openxmlformats.org/officeDocument/2006/relationships/font" Target="fonts/RobotoMedium-regular.fntdata"/><Relationship Id="rId53" Type="http://schemas.openxmlformats.org/officeDocument/2006/relationships/font" Target="fonts/RobotoMedium-boldItalic.fntdata"/><Relationship Id="rId52" Type="http://schemas.openxmlformats.org/officeDocument/2006/relationships/font" Target="fonts/RobotoMedium-italic.fntdata"/><Relationship Id="rId11" Type="http://schemas.openxmlformats.org/officeDocument/2006/relationships/slide" Target="slides/slide3.xml"/><Relationship Id="rId55" Type="http://schemas.openxmlformats.org/officeDocument/2006/relationships/font" Target="fonts/Roboto-bold.fntdata"/><Relationship Id="rId10" Type="http://schemas.openxmlformats.org/officeDocument/2006/relationships/slide" Target="slides/slide2.xml"/><Relationship Id="rId54" Type="http://schemas.openxmlformats.org/officeDocument/2006/relationships/font" Target="fonts/Roboto-regular.fntdata"/><Relationship Id="rId13" Type="http://schemas.openxmlformats.org/officeDocument/2006/relationships/slide" Target="slides/slide5.xml"/><Relationship Id="rId57" Type="http://schemas.openxmlformats.org/officeDocument/2006/relationships/font" Target="fonts/Roboto-boldItalic.fntdata"/><Relationship Id="rId12" Type="http://schemas.openxmlformats.org/officeDocument/2006/relationships/slide" Target="slides/slide4.xml"/><Relationship Id="rId56" Type="http://schemas.openxmlformats.org/officeDocument/2006/relationships/font" Target="fonts/Roboto-italic.fntdata"/><Relationship Id="rId15" Type="http://schemas.openxmlformats.org/officeDocument/2006/relationships/slide" Target="slides/slide7.xml"/><Relationship Id="rId59" Type="http://schemas.openxmlformats.org/officeDocument/2006/relationships/font" Target="fonts/AmaticSC-bold.fntdata"/><Relationship Id="rId14" Type="http://schemas.openxmlformats.org/officeDocument/2006/relationships/slide" Target="slides/slide6.xml"/><Relationship Id="rId58" Type="http://schemas.openxmlformats.org/officeDocument/2006/relationships/font" Target="fonts/AmaticSC-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27530c18d21_1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27530c18d21_1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27530c18d21_1_3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27530c18d21_1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7" name="Google Shape;1407;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7" name="Google Shape;1437;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4" name="Google Shape;1484;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2" name="Google Shape;1322;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5" name="Google Shape;1505;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8" name="Google Shape;1538;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1" name="Google Shape;1571;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edacafa26d_0_8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edacafa26d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36" name="Google Shape;1636;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edacafa26d_0_9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edacafa26d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27530c18d21_1_1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27530c18d21_1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9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png"/><Relationship Id="rId3" Type="http://schemas.openxmlformats.org/officeDocument/2006/relationships/image" Target="../media/image9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png"/><Relationship Id="rId3" Type="http://schemas.openxmlformats.org/officeDocument/2006/relationships/image" Target="../media/image7.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png"/><Relationship Id="rId3" Type="http://schemas.openxmlformats.org/officeDocument/2006/relationships/image" Target="../media/image7.png"/><Relationship Id="rId4" Type="http://schemas.openxmlformats.org/officeDocument/2006/relationships/image" Target="../media/image9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png"/><Relationship Id="rId3" Type="http://schemas.openxmlformats.org/officeDocument/2006/relationships/image" Target="../media/image45.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6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7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20.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9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9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4.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2.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8.png"/><Relationship Id="rId4" Type="http://schemas.openxmlformats.org/officeDocument/2006/relationships/image" Target="../media/image1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3.xml"/><Relationship Id="rId3" Type="http://schemas.openxmlformats.org/officeDocument/2006/relationships/image" Target="../media/image1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0.jpg"/><Relationship Id="rId4" Type="http://schemas.openxmlformats.org/officeDocument/2006/relationships/image" Target="../media/image109.jpg"/><Relationship Id="rId5" Type="http://schemas.openxmlformats.org/officeDocument/2006/relationships/image" Target="../media/image1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13.jpg"/><Relationship Id="rId4" Type="http://schemas.openxmlformats.org/officeDocument/2006/relationships/image" Target="../media/image119.jpg"/><Relationship Id="rId5" Type="http://schemas.openxmlformats.org/officeDocument/2006/relationships/image" Target="../media/image117.jpg"/><Relationship Id="rId6" Type="http://schemas.openxmlformats.org/officeDocument/2006/relationships/image" Target="../media/image1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1.xml"/><Relationship Id="rId3" Type="http://schemas.openxmlformats.org/officeDocument/2006/relationships/image" Target="../media/image1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20.png"/><Relationship Id="rId4" Type="http://schemas.openxmlformats.org/officeDocument/2006/relationships/image" Target="../media/image125.png"/><Relationship Id="rId5" Type="http://schemas.openxmlformats.org/officeDocument/2006/relationships/image" Target="../media/image126.png"/><Relationship Id="rId6" Type="http://schemas.openxmlformats.org/officeDocument/2006/relationships/image" Target="../media/image1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23.png"/><Relationship Id="rId4" Type="http://schemas.openxmlformats.org/officeDocument/2006/relationships/image" Target="../media/image127.png"/><Relationship Id="rId5" Type="http://schemas.openxmlformats.org/officeDocument/2006/relationships/image" Target="../media/image1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7.xml"/><Relationship Id="rId3" Type="http://schemas.openxmlformats.org/officeDocument/2006/relationships/image" Target="../media/image1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4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29.jpg"/><Relationship Id="rId4" Type="http://schemas.openxmlformats.org/officeDocument/2006/relationships/image" Target="../media/image109.jpg"/><Relationship Id="rId5" Type="http://schemas.openxmlformats.org/officeDocument/2006/relationships/image" Target="../media/image13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30.png"/><Relationship Id="rId4" Type="http://schemas.openxmlformats.org/officeDocument/2006/relationships/image" Target="../media/image134.png"/><Relationship Id="rId5" Type="http://schemas.openxmlformats.org/officeDocument/2006/relationships/image" Target="../media/image131.png"/><Relationship Id="rId6" Type="http://schemas.openxmlformats.org/officeDocument/2006/relationships/image" Target="../media/image133.png"/><Relationship Id="rId7" Type="http://schemas.openxmlformats.org/officeDocument/2006/relationships/image" Target="../media/image1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6.xml"/><Relationship Id="rId3" Type="http://schemas.openxmlformats.org/officeDocument/2006/relationships/image" Target="../media/image1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1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mailto:SOC@VSI-company.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14.png"/><Relationship Id="rId4" Type="http://schemas.openxmlformats.org/officeDocument/2006/relationships/image" Target="../media/image1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3"/>
          <p:cNvSpPr txBox="1"/>
          <p:nvPr>
            <p:ph type="title"/>
          </p:nvPr>
        </p:nvSpPr>
        <p:spPr>
          <a:xfrm>
            <a:off x="731377" y="50608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Defensive Security Project</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by: Brandon, Patrick, Matthew, Terrell, Corey, Evan</a:t>
            </a:r>
            <a:endParaRPr b="1">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8" name="Google Shape;1318;p8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9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Website Monitoring Screenshots</a:t>
            </a:r>
            <a:endParaRPr/>
          </a:p>
        </p:txBody>
      </p:sp>
      <p:sp>
        <p:nvSpPr>
          <p:cNvPr id="1392" name="Google Shape;1392;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93" name="Google Shape;1393;p92"/>
          <p:cNvSpPr txBox="1"/>
          <p:nvPr/>
        </p:nvSpPr>
        <p:spPr>
          <a:xfrm>
            <a:off x="3754800" y="1878275"/>
            <a:ext cx="11754000" cy="1600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300">
                <a:solidFill>
                  <a:schemeClr val="dk1"/>
                </a:solidFill>
              </a:rPr>
              <a:t>The Status Monitoring Dashboard</a:t>
            </a:r>
            <a:endParaRPr b="1" sz="5600"/>
          </a:p>
          <a:p>
            <a:pPr indent="0" lvl="0" marL="0" rtl="0" algn="l">
              <a:spcBef>
                <a:spcPts val="0"/>
              </a:spcBef>
              <a:spcAft>
                <a:spcPts val="0"/>
              </a:spcAft>
              <a:buNone/>
            </a:pPr>
            <a:r>
              <a:t/>
            </a:r>
            <a:endParaRPr sz="3900"/>
          </a:p>
        </p:txBody>
      </p:sp>
      <p:pic>
        <p:nvPicPr>
          <p:cNvPr id="1394" name="Google Shape;1394;p92"/>
          <p:cNvPicPr preferRelativeResize="0"/>
          <p:nvPr/>
        </p:nvPicPr>
        <p:blipFill>
          <a:blip r:embed="rId3">
            <a:alphaModFix/>
          </a:blip>
          <a:stretch>
            <a:fillRect/>
          </a:stretch>
        </p:blipFill>
        <p:spPr>
          <a:xfrm>
            <a:off x="766375" y="3358800"/>
            <a:ext cx="21305001" cy="4548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Website Monitoring Screenshots</a:t>
            </a:r>
            <a:endParaRPr/>
          </a:p>
        </p:txBody>
      </p:sp>
      <p:sp>
        <p:nvSpPr>
          <p:cNvPr id="1400" name="Google Shape;1400;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1" name="Google Shape;1401;p93"/>
          <p:cNvSpPr txBox="1"/>
          <p:nvPr/>
        </p:nvSpPr>
        <p:spPr>
          <a:xfrm>
            <a:off x="175150" y="1682925"/>
            <a:ext cx="22997400" cy="164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600">
                <a:solidFill>
                  <a:schemeClr val="dk1"/>
                </a:solidFill>
              </a:rPr>
              <a:t>Alert to send email when web application is not responding</a:t>
            </a:r>
            <a:endParaRPr b="1" sz="5900"/>
          </a:p>
          <a:p>
            <a:pPr indent="0" lvl="0" marL="0" rtl="0" algn="ctr">
              <a:spcBef>
                <a:spcPts val="0"/>
              </a:spcBef>
              <a:spcAft>
                <a:spcPts val="0"/>
              </a:spcAft>
              <a:buNone/>
            </a:pPr>
            <a:r>
              <a:t/>
            </a:r>
            <a:endParaRPr sz="3900"/>
          </a:p>
        </p:txBody>
      </p:sp>
      <p:pic>
        <p:nvPicPr>
          <p:cNvPr id="1402" name="Google Shape;1402;p93"/>
          <p:cNvPicPr preferRelativeResize="0"/>
          <p:nvPr/>
        </p:nvPicPr>
        <p:blipFill>
          <a:blip r:embed="rId3">
            <a:alphaModFix/>
          </a:blip>
          <a:stretch>
            <a:fillRect/>
          </a:stretch>
        </p:blipFill>
        <p:spPr>
          <a:xfrm>
            <a:off x="448025" y="2926500"/>
            <a:ext cx="10717475" cy="9847250"/>
          </a:xfrm>
          <a:prstGeom prst="rect">
            <a:avLst/>
          </a:prstGeom>
          <a:noFill/>
          <a:ln>
            <a:noFill/>
          </a:ln>
        </p:spPr>
      </p:pic>
      <p:pic>
        <p:nvPicPr>
          <p:cNvPr id="1403" name="Google Shape;1403;p93"/>
          <p:cNvPicPr preferRelativeResize="0"/>
          <p:nvPr/>
        </p:nvPicPr>
        <p:blipFill>
          <a:blip r:embed="rId4">
            <a:alphaModFix/>
          </a:blip>
          <a:stretch>
            <a:fillRect/>
          </a:stretch>
        </p:blipFill>
        <p:spPr>
          <a:xfrm>
            <a:off x="11659000" y="3620250"/>
            <a:ext cx="12413601" cy="3474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Logs Analyzed</a:t>
            </a:r>
            <a:endParaRPr/>
          </a:p>
        </p:txBody>
      </p:sp>
      <p:sp>
        <p:nvSpPr>
          <p:cNvPr id="1410" name="Google Shape;1410;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1" name="Google Shape;1411;p9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12" name="Google Shape;1412;p94"/>
          <p:cNvSpPr txBox="1"/>
          <p:nvPr>
            <p:ph idx="3" type="subTitle"/>
          </p:nvPr>
        </p:nvSpPr>
        <p:spPr>
          <a:xfrm>
            <a:off x="-32791" y="5695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None/>
            </a:pPr>
            <a:r>
              <a:rPr lang="en-US"/>
              <a:t>The windows logs contained various events within the windows </a:t>
            </a:r>
            <a:r>
              <a:rPr lang="en-US"/>
              <a:t>environment</a:t>
            </a:r>
            <a:r>
              <a:rPr lang="en-US"/>
              <a:t>. Such events included but not </a:t>
            </a:r>
            <a:r>
              <a:rPr lang="en-US"/>
              <a:t>limited to login attempts, account lockouts, password change attempts, account deletion, and more.</a:t>
            </a:r>
            <a:endParaRPr/>
          </a:p>
        </p:txBody>
      </p:sp>
      <p:sp>
        <p:nvSpPr>
          <p:cNvPr id="1413" name="Google Shape;1413;p94"/>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414" name="Google Shape;1414;p94"/>
          <p:cNvSpPr txBox="1"/>
          <p:nvPr>
            <p:ph idx="5" type="subTitle"/>
          </p:nvPr>
        </p:nvSpPr>
        <p:spPr>
          <a:xfrm>
            <a:off x="11908365" y="5701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The Apache logs contained </a:t>
            </a:r>
            <a:r>
              <a:rPr lang="en-US">
                <a:solidFill>
                  <a:schemeClr val="dk1"/>
                </a:solidFill>
              </a:rPr>
              <a:t>various</a:t>
            </a:r>
            <a:r>
              <a:rPr lang="en-US">
                <a:solidFill>
                  <a:schemeClr val="dk1"/>
                </a:solidFill>
              </a:rPr>
              <a:t> HTTP request events for the VSI web site. They were monitored for various subjects such as methods used, client locations, and domain </a:t>
            </a:r>
            <a:r>
              <a:rPr lang="en-US">
                <a:solidFill>
                  <a:schemeClr val="dk1"/>
                </a:solidFill>
              </a:rPr>
              <a:t>referrals.</a:t>
            </a:r>
            <a:endParaRPr/>
          </a:p>
        </p:txBody>
      </p:sp>
      <p:sp>
        <p:nvSpPr>
          <p:cNvPr id="1415" name="Google Shape;1415;p94"/>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416" name="Google Shape;1416;p94"/>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417" name="Google Shape;1417;p94"/>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pic>
        <p:nvPicPr>
          <p:cNvPr id="1422" name="Google Shape;1422;p9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23" name="Google Shape;1423;p9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24" name="Google Shape;1424;p9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25" name="Google Shape;1425;p9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Reports—Windows</a:t>
            </a:r>
            <a:endParaRPr/>
          </a:p>
        </p:txBody>
      </p:sp>
      <p:sp>
        <p:nvSpPr>
          <p:cNvPr id="1431" name="Google Shape;1431;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2" name="Google Shape;1432;p9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33" name="Google Shape;1433;p96"/>
          <p:cNvGraphicFramePr/>
          <p:nvPr/>
        </p:nvGraphicFramePr>
        <p:xfrm>
          <a:off x="1191013" y="5097125"/>
          <a:ext cx="3000000" cy="3000000"/>
        </p:xfrm>
        <a:graphic>
          <a:graphicData uri="http://schemas.openxmlformats.org/drawingml/2006/table">
            <a:tbl>
              <a:tblPr>
                <a:noFill/>
                <a:tableStyleId>{8781A88F-3B1C-4E37-B0E0-C6CAEA8153A6}</a:tableStyleId>
              </a:tblPr>
              <a:tblGrid>
                <a:gridCol w="10878550"/>
                <a:gridCol w="10878550"/>
              </a:tblGrid>
              <a:tr h="73345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1309050">
                <a:tc>
                  <a:txBody>
                    <a:bodyPr/>
                    <a:lstStyle/>
                    <a:p>
                      <a:pPr indent="0" lvl="0" marL="0" rtl="0" algn="ctr">
                        <a:spcBef>
                          <a:spcPts val="0"/>
                        </a:spcBef>
                        <a:spcAft>
                          <a:spcPts val="0"/>
                        </a:spcAft>
                        <a:buNone/>
                      </a:pPr>
                      <a:r>
                        <a:rPr lang="en-US" sz="4400">
                          <a:latin typeface="Roboto"/>
                          <a:ea typeface="Roboto"/>
                          <a:cs typeface="Roboto"/>
                          <a:sym typeface="Roboto"/>
                        </a:rPr>
                        <a:t>Signature windows_server_logs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Signature and Signature IDS for windows_server_logs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1309050">
                <a:tc>
                  <a:txBody>
                    <a:bodyPr/>
                    <a:lstStyle/>
                    <a:p>
                      <a:pPr indent="0" lvl="0" marL="0" rtl="0" algn="ctr">
                        <a:spcBef>
                          <a:spcPts val="0"/>
                        </a:spcBef>
                        <a:spcAft>
                          <a:spcPts val="0"/>
                        </a:spcAft>
                        <a:buNone/>
                      </a:pPr>
                      <a:r>
                        <a:rPr lang="en-US" sz="4400">
                          <a:latin typeface="Roboto"/>
                          <a:ea typeface="Roboto"/>
                          <a:cs typeface="Roboto"/>
                          <a:sym typeface="Roboto"/>
                        </a:rPr>
                        <a:t>Severity windows_server_logs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Severity levels with count and percentage for windows_server_logs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309050">
                <a:tc>
                  <a:txBody>
                    <a:bodyPr/>
                    <a:lstStyle/>
                    <a:p>
                      <a:pPr indent="0" lvl="0" marL="0" rtl="0" algn="ctr">
                        <a:spcBef>
                          <a:spcPts val="0"/>
                        </a:spcBef>
                        <a:spcAft>
                          <a:spcPts val="0"/>
                        </a:spcAft>
                        <a:buNone/>
                      </a:pPr>
                      <a:r>
                        <a:rPr lang="en-US" sz="4400">
                          <a:latin typeface="Roboto"/>
                          <a:ea typeface="Roboto"/>
                          <a:cs typeface="Roboto"/>
                          <a:sym typeface="Roboto"/>
                        </a:rPr>
                        <a:t>Activities windows_server_logs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 count of Successful and Failure window log </a:t>
                      </a:r>
                      <a:r>
                        <a:rPr lang="en-US" sz="4400">
                          <a:latin typeface="Roboto"/>
                          <a:ea typeface="Roboto"/>
                          <a:cs typeface="Roboto"/>
                          <a:sym typeface="Roboto"/>
                        </a:rPr>
                        <a:t>activities</a:t>
                      </a:r>
                      <a:r>
                        <a:rPr lang="en-US" sz="4400">
                          <a:latin typeface="Roboto"/>
                          <a:ea typeface="Roboto"/>
                          <a:cs typeface="Roboto"/>
                          <a:sym typeface="Roboto"/>
                        </a:rPr>
                        <a:t> in windows_server_logs </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440" name="Google Shape;1440;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1" name="Google Shape;1441;p9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42" name="Google Shape;1442;p97"/>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97"/>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97"/>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97"/>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97"/>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47" name="Google Shape;1447;p97"/>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48" name="Google Shape;1448;p97"/>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49" name="Google Shape;1449;p97"/>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50" name="Google Shape;1450;p97"/>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1451" name="Google Shape;1451;p97"/>
          <p:cNvPicPr preferRelativeResize="0"/>
          <p:nvPr/>
        </p:nvPicPr>
        <p:blipFill>
          <a:blip r:embed="rId3">
            <a:alphaModFix/>
          </a:blip>
          <a:stretch>
            <a:fillRect/>
          </a:stretch>
        </p:blipFill>
        <p:spPr>
          <a:xfrm>
            <a:off x="2255538" y="2876775"/>
            <a:ext cx="9275680" cy="4747801"/>
          </a:xfrm>
          <a:prstGeom prst="rect">
            <a:avLst/>
          </a:prstGeom>
          <a:noFill/>
          <a:ln>
            <a:noFill/>
          </a:ln>
        </p:spPr>
      </p:pic>
      <p:pic>
        <p:nvPicPr>
          <p:cNvPr id="1452" name="Google Shape;1452;p97"/>
          <p:cNvPicPr preferRelativeResize="0"/>
          <p:nvPr/>
        </p:nvPicPr>
        <p:blipFill>
          <a:blip r:embed="rId4">
            <a:alphaModFix/>
          </a:blip>
          <a:stretch>
            <a:fillRect/>
          </a:stretch>
        </p:blipFill>
        <p:spPr>
          <a:xfrm>
            <a:off x="2248257" y="8172675"/>
            <a:ext cx="9290262" cy="4747800"/>
          </a:xfrm>
          <a:prstGeom prst="rect">
            <a:avLst/>
          </a:prstGeom>
          <a:noFill/>
          <a:ln>
            <a:noFill/>
          </a:ln>
        </p:spPr>
      </p:pic>
      <p:pic>
        <p:nvPicPr>
          <p:cNvPr id="1453" name="Google Shape;1453;p97"/>
          <p:cNvPicPr preferRelativeResize="0"/>
          <p:nvPr/>
        </p:nvPicPr>
        <p:blipFill>
          <a:blip r:embed="rId5">
            <a:alphaModFix/>
          </a:blip>
          <a:stretch>
            <a:fillRect/>
          </a:stretch>
        </p:blipFill>
        <p:spPr>
          <a:xfrm>
            <a:off x="14001138" y="2876725"/>
            <a:ext cx="9275673" cy="47478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59" name="Google Shape;1459;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0" name="Google Shape;1460;p9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61" name="Google Shape;1461;p98"/>
          <p:cNvGraphicFramePr/>
          <p:nvPr/>
        </p:nvGraphicFramePr>
        <p:xfrm>
          <a:off x="1296213" y="3863700"/>
          <a:ext cx="3000000" cy="3000000"/>
        </p:xfrm>
        <a:graphic>
          <a:graphicData uri="http://schemas.openxmlformats.org/drawingml/2006/table">
            <a:tbl>
              <a:tblPr>
                <a:noFill/>
                <a:tableStyleId>{8781A88F-3B1C-4E37-B0E0-C6CAEA8153A6}</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failed_windows_activities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The threshold for failed windows activities has been reached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62" name="Google Shape;1462;p98"/>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10 failed windows activities per hour was the average amount of failed activities per hour so I set the baseline to 10. I set the threshold to 15 as more of the abnormal amount of failed activities reached around 15 per hour</a:t>
            </a:r>
            <a:endParaRPr sz="4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9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68" name="Google Shape;1468;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9" name="Google Shape;1469;p9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70" name="Google Shape;1470;p99"/>
          <p:cNvGraphicFramePr/>
          <p:nvPr/>
        </p:nvGraphicFramePr>
        <p:xfrm>
          <a:off x="1296213" y="3863700"/>
          <a:ext cx="3000000" cy="3000000"/>
        </p:xfrm>
        <a:graphic>
          <a:graphicData uri="http://schemas.openxmlformats.org/drawingml/2006/table">
            <a:tbl>
              <a:tblPr>
                <a:noFill/>
                <a:tableStyleId>{8781A88F-3B1C-4E37-B0E0-C6CAEA8153A6}</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Successful</a:t>
                      </a:r>
                      <a:r>
                        <a:rPr lang="en-US" sz="4400">
                          <a:latin typeface="Roboto"/>
                          <a:ea typeface="Roboto"/>
                          <a:cs typeface="Roboto"/>
                          <a:sym typeface="Roboto"/>
                        </a:rPr>
                        <a:t> Hourly log ins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More than 30 successful hourly log ins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30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71" name="Google Shape;1471;p99"/>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I set my baseline to 25 as it was around the average amount of successful logins per hour and my threshold to 30 as the abnormal amount of successful logins per hour was around 30 </a:t>
            </a:r>
            <a:endParaRPr sz="4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10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77" name="Google Shape;1477;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8" name="Google Shape;1478;p10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79" name="Google Shape;1479;p100"/>
          <p:cNvGraphicFramePr/>
          <p:nvPr/>
        </p:nvGraphicFramePr>
        <p:xfrm>
          <a:off x="1296213" y="3863700"/>
          <a:ext cx="3000000" cy="3000000"/>
        </p:xfrm>
        <a:graphic>
          <a:graphicData uri="http://schemas.openxmlformats.org/drawingml/2006/table">
            <a:tbl>
              <a:tblPr>
                <a:noFill/>
                <a:tableStyleId>{8781A88F-3B1C-4E37-B0E0-C6CAEA8153A6}</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User account was deleted alert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More than 30 user accounts were deleted in an hour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30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80" name="Google Shape;1480;p100"/>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solidFill>
                  <a:schemeClr val="dk1"/>
                </a:solidFill>
              </a:rPr>
              <a:t>I set my baseline to 25 as it was around the average amount of deleted accounts per hour and my threshold to 30 as the abnormal amount of deleted accounts per hour was around 30</a:t>
            </a:r>
            <a:endParaRPr sz="4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10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t>
            </a:r>
            <a:r>
              <a:rPr lang="en-US"/>
              <a:t>—Windows</a:t>
            </a:r>
            <a:endParaRPr/>
          </a:p>
        </p:txBody>
      </p:sp>
      <p:sp>
        <p:nvSpPr>
          <p:cNvPr id="1487" name="Google Shape;1487;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8" name="Google Shape;1488;p10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89" name="Google Shape;1489;p101"/>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01"/>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01"/>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01"/>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01"/>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94" name="Google Shape;1494;p101"/>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a:t>
            </a:r>
            <a:r>
              <a:rPr lang="en-US" sz="4000"/>
              <a:t>mage here</a:t>
            </a:r>
            <a:endParaRPr sz="4000"/>
          </a:p>
        </p:txBody>
      </p:sp>
      <p:sp>
        <p:nvSpPr>
          <p:cNvPr id="1495" name="Google Shape;1495;p101"/>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96" name="Google Shape;1496;p101"/>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97" name="Google Shape;1497;p101"/>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498" name="Google Shape;1498;p101"/>
          <p:cNvPicPr preferRelativeResize="0"/>
          <p:nvPr/>
        </p:nvPicPr>
        <p:blipFill>
          <a:blip r:embed="rId3">
            <a:alphaModFix/>
          </a:blip>
          <a:stretch>
            <a:fillRect/>
          </a:stretch>
        </p:blipFill>
        <p:spPr>
          <a:xfrm>
            <a:off x="1520820" y="3548063"/>
            <a:ext cx="10745099" cy="2733675"/>
          </a:xfrm>
          <a:prstGeom prst="rect">
            <a:avLst/>
          </a:prstGeom>
          <a:noFill/>
          <a:ln>
            <a:noFill/>
          </a:ln>
        </p:spPr>
      </p:pic>
      <p:pic>
        <p:nvPicPr>
          <p:cNvPr id="1499" name="Google Shape;1499;p101"/>
          <p:cNvPicPr preferRelativeResize="0"/>
          <p:nvPr/>
        </p:nvPicPr>
        <p:blipFill>
          <a:blip r:embed="rId4">
            <a:alphaModFix/>
          </a:blip>
          <a:stretch>
            <a:fillRect/>
          </a:stretch>
        </p:blipFill>
        <p:spPr>
          <a:xfrm>
            <a:off x="1520825" y="8974950"/>
            <a:ext cx="10745098" cy="3143250"/>
          </a:xfrm>
          <a:prstGeom prst="rect">
            <a:avLst/>
          </a:prstGeom>
          <a:noFill/>
          <a:ln>
            <a:noFill/>
          </a:ln>
        </p:spPr>
      </p:pic>
      <p:pic>
        <p:nvPicPr>
          <p:cNvPr id="1500" name="Google Shape;1500;p101"/>
          <p:cNvPicPr preferRelativeResize="0"/>
          <p:nvPr/>
        </p:nvPicPr>
        <p:blipFill>
          <a:blip r:embed="rId5">
            <a:alphaModFix/>
          </a:blip>
          <a:stretch>
            <a:fillRect/>
          </a:stretch>
        </p:blipFill>
        <p:spPr>
          <a:xfrm>
            <a:off x="13347275" y="3552825"/>
            <a:ext cx="10298998" cy="2724150"/>
          </a:xfrm>
          <a:prstGeom prst="rect">
            <a:avLst/>
          </a:prstGeom>
          <a:noFill/>
          <a:ln>
            <a:noFill/>
          </a:ln>
        </p:spPr>
      </p:pic>
      <p:pic>
        <p:nvPicPr>
          <p:cNvPr id="1501" name="Google Shape;1501;p101"/>
          <p:cNvPicPr preferRelativeResize="0"/>
          <p:nvPr/>
        </p:nvPicPr>
        <p:blipFill>
          <a:blip r:embed="rId6">
            <a:alphaModFix/>
          </a:blip>
          <a:stretch>
            <a:fillRect/>
          </a:stretch>
        </p:blipFill>
        <p:spPr>
          <a:xfrm>
            <a:off x="13347275" y="8974950"/>
            <a:ext cx="10419001" cy="3143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25" name="Google Shape;1325;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26" name="Google Shape;1326;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7" name="Google Shape;1327;p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28" name="Google Shape;1328;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Monitoring Environment </a:t>
            </a:r>
            <a:endParaRPr b="1" sz="4900"/>
          </a:p>
          <a:p>
            <a:pPr indent="0" lvl="0" marL="0" rtl="0" algn="l">
              <a:spcBef>
                <a:spcPts val="0"/>
              </a:spcBef>
              <a:spcAft>
                <a:spcPts val="0"/>
              </a:spcAft>
              <a:buNone/>
            </a:pPr>
            <a:r>
              <a:t/>
            </a:r>
            <a:endParaRPr b="1"/>
          </a:p>
        </p:txBody>
      </p:sp>
      <p:sp>
        <p:nvSpPr>
          <p:cNvPr id="1329" name="Google Shape;1329;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Attack Analysis</a:t>
            </a:r>
            <a:endParaRPr b="1" sz="4900"/>
          </a:p>
        </p:txBody>
      </p:sp>
      <p:sp>
        <p:nvSpPr>
          <p:cNvPr id="1330" name="Google Shape;1330;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10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Dashboards—Windows</a:t>
            </a:r>
            <a:endParaRPr/>
          </a:p>
        </p:txBody>
      </p:sp>
      <p:sp>
        <p:nvSpPr>
          <p:cNvPr id="1508" name="Google Shape;1508;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09" name="Google Shape;1509;p10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10" name="Google Shape;1510;p102"/>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02"/>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02"/>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02"/>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02"/>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15" name="Google Shape;1515;p102"/>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16" name="Google Shape;1516;p102"/>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17" name="Google Shape;1517;p102"/>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18" name="Google Shape;1518;p102"/>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pic>
        <p:nvPicPr>
          <p:cNvPr id="1523" name="Google Shape;1523;p10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24" name="Google Shape;1524;p10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25" name="Google Shape;1525;p103"/>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26" name="Google Shape;1526;p103"/>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10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Reports—Apache</a:t>
            </a:r>
            <a:endParaRPr/>
          </a:p>
        </p:txBody>
      </p:sp>
      <p:sp>
        <p:nvSpPr>
          <p:cNvPr id="1532" name="Google Shape;1532;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3" name="Google Shape;1533;p10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34" name="Google Shape;1534;p104"/>
          <p:cNvGraphicFramePr/>
          <p:nvPr/>
        </p:nvGraphicFramePr>
        <p:xfrm>
          <a:off x="1191013" y="5097125"/>
          <a:ext cx="3000000" cy="3000000"/>
        </p:xfrm>
        <a:graphic>
          <a:graphicData uri="http://schemas.openxmlformats.org/drawingml/2006/table">
            <a:tbl>
              <a:tblPr>
                <a:noFill/>
                <a:tableStyleId>{8781A88F-3B1C-4E37-B0E0-C6CAEA8153A6}</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Method count by hour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Tracks HTTP methods used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Geo location by hour</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Tracks activity for specific regions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URI paths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Tracks top used URI paths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Referrer</a:t>
                      </a:r>
                      <a:r>
                        <a:rPr lang="en-US" sz="4400">
                          <a:latin typeface="Roboto"/>
                          <a:ea typeface="Roboto"/>
                          <a:cs typeface="Roboto"/>
                          <a:sym typeface="Roboto"/>
                        </a:rPr>
                        <a:t> Domain</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Tracks website paths to access VSI website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39" name="Shape 1539"/>
        <p:cNvGrpSpPr/>
        <p:nvPr/>
      </p:nvGrpSpPr>
      <p:grpSpPr>
        <a:xfrm>
          <a:off x="0" y="0"/>
          <a:ext cx="0" cy="0"/>
          <a:chOff x="0" y="0"/>
          <a:chExt cx="0" cy="0"/>
        </a:xfrm>
      </p:grpSpPr>
      <p:sp>
        <p:nvSpPr>
          <p:cNvPr id="1540" name="Google Shape;1540;p10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541" name="Google Shape;1541;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2" name="Google Shape;1542;p10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43" name="Google Shape;1543;p105"/>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44" name="Google Shape;1544;p105"/>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545" name="Google Shape;1545;p105"/>
          <p:cNvSpPr txBox="1"/>
          <p:nvPr/>
        </p:nvSpPr>
        <p:spPr>
          <a:xfrm>
            <a:off x="12750700" y="3600"/>
            <a:ext cx="3798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a:p>
            <a:pPr indent="0" lvl="0" marL="0" rtl="0" algn="l">
              <a:spcBef>
                <a:spcPts val="0"/>
              </a:spcBef>
              <a:spcAft>
                <a:spcPts val="0"/>
              </a:spcAft>
              <a:buNone/>
            </a:pPr>
            <a:r>
              <a:t/>
            </a:r>
            <a:endParaRPr sz="4000"/>
          </a:p>
        </p:txBody>
      </p:sp>
      <p:pic>
        <p:nvPicPr>
          <p:cNvPr id="1546" name="Google Shape;1546;p105"/>
          <p:cNvPicPr preferRelativeResize="0"/>
          <p:nvPr/>
        </p:nvPicPr>
        <p:blipFill>
          <a:blip r:embed="rId3">
            <a:alphaModFix/>
          </a:blip>
          <a:stretch>
            <a:fillRect/>
          </a:stretch>
        </p:blipFill>
        <p:spPr>
          <a:xfrm>
            <a:off x="13682588" y="8128125"/>
            <a:ext cx="10245651" cy="4560976"/>
          </a:xfrm>
          <a:prstGeom prst="rect">
            <a:avLst/>
          </a:prstGeom>
          <a:noFill/>
          <a:ln>
            <a:noFill/>
          </a:ln>
        </p:spPr>
      </p:pic>
      <p:pic>
        <p:nvPicPr>
          <p:cNvPr id="1547" name="Google Shape;1547;p105"/>
          <p:cNvPicPr preferRelativeResize="0"/>
          <p:nvPr/>
        </p:nvPicPr>
        <p:blipFill>
          <a:blip r:embed="rId4">
            <a:alphaModFix/>
          </a:blip>
          <a:stretch>
            <a:fillRect/>
          </a:stretch>
        </p:blipFill>
        <p:spPr>
          <a:xfrm>
            <a:off x="14046875" y="2529000"/>
            <a:ext cx="9881375" cy="4947125"/>
          </a:xfrm>
          <a:prstGeom prst="rect">
            <a:avLst/>
          </a:prstGeom>
          <a:noFill/>
          <a:ln>
            <a:noFill/>
          </a:ln>
        </p:spPr>
      </p:pic>
      <p:pic>
        <p:nvPicPr>
          <p:cNvPr id="1548" name="Google Shape;1548;p105"/>
          <p:cNvPicPr preferRelativeResize="0"/>
          <p:nvPr/>
        </p:nvPicPr>
        <p:blipFill>
          <a:blip r:embed="rId5">
            <a:alphaModFix/>
          </a:blip>
          <a:stretch>
            <a:fillRect/>
          </a:stretch>
        </p:blipFill>
        <p:spPr>
          <a:xfrm>
            <a:off x="-32800" y="2528988"/>
            <a:ext cx="9881374" cy="4322700"/>
          </a:xfrm>
          <a:prstGeom prst="rect">
            <a:avLst/>
          </a:prstGeom>
          <a:noFill/>
          <a:ln>
            <a:noFill/>
          </a:ln>
        </p:spPr>
      </p:pic>
      <p:pic>
        <p:nvPicPr>
          <p:cNvPr id="1549" name="Google Shape;1549;p105"/>
          <p:cNvPicPr preferRelativeResize="0"/>
          <p:nvPr/>
        </p:nvPicPr>
        <p:blipFill>
          <a:blip r:embed="rId6">
            <a:alphaModFix/>
          </a:blip>
          <a:stretch>
            <a:fillRect/>
          </a:stretch>
        </p:blipFill>
        <p:spPr>
          <a:xfrm>
            <a:off x="0" y="7827852"/>
            <a:ext cx="10938761" cy="49471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10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55" name="Google Shape;1555;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56" name="Google Shape;1556;p10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57" name="Google Shape;1557;p106"/>
          <p:cNvGraphicFramePr/>
          <p:nvPr/>
        </p:nvGraphicFramePr>
        <p:xfrm>
          <a:off x="1296213" y="3863700"/>
          <a:ext cx="3000000" cy="3000000"/>
        </p:xfrm>
        <a:graphic>
          <a:graphicData uri="http://schemas.openxmlformats.org/drawingml/2006/table">
            <a:tbl>
              <a:tblPr>
                <a:noFill/>
                <a:tableStyleId>{8781A88F-3B1C-4E37-B0E0-C6CAEA8153A6}</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Post Activity</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Abnormally high POST requests per hour.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4</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58" name="Google Shape;1558;p106"/>
          <p:cNvSpPr txBox="1"/>
          <p:nvPr/>
        </p:nvSpPr>
        <p:spPr>
          <a:xfrm>
            <a:off x="2796500" y="8626975"/>
            <a:ext cx="16564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Posts average about 2 per hour with an outlier of 7. </a:t>
            </a:r>
            <a:endParaRPr sz="4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0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64" name="Google Shape;1564;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5" name="Google Shape;1565;p10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66" name="Google Shape;1566;p107"/>
          <p:cNvGraphicFramePr/>
          <p:nvPr/>
        </p:nvGraphicFramePr>
        <p:xfrm>
          <a:off x="1296213" y="3822525"/>
          <a:ext cx="3000000" cy="3000000"/>
        </p:xfrm>
        <a:graphic>
          <a:graphicData uri="http://schemas.openxmlformats.org/drawingml/2006/table">
            <a:tbl>
              <a:tblPr>
                <a:noFill/>
                <a:tableStyleId>{8781A88F-3B1C-4E37-B0E0-C6CAEA8153A6}</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Foreign</a:t>
                      </a:r>
                      <a:r>
                        <a:rPr lang="en-US" sz="4400">
                          <a:latin typeface="Roboto"/>
                          <a:ea typeface="Roboto"/>
                          <a:cs typeface="Roboto"/>
                          <a:sym typeface="Roboto"/>
                        </a:rPr>
                        <a:t> Activity</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Abnormal activity of </a:t>
                      </a:r>
                      <a:r>
                        <a:rPr lang="en-US" sz="4400">
                          <a:latin typeface="Roboto"/>
                          <a:ea typeface="Roboto"/>
                          <a:cs typeface="Roboto"/>
                          <a:sym typeface="Roboto"/>
                        </a:rPr>
                        <a:t>foreign</a:t>
                      </a:r>
                      <a:r>
                        <a:rPr lang="en-US" sz="4400">
                          <a:latin typeface="Roboto"/>
                          <a:ea typeface="Roboto"/>
                          <a:cs typeface="Roboto"/>
                          <a:sym typeface="Roboto"/>
                        </a:rPr>
                        <a:t> countries per hour.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75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120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67" name="Google Shape;1567;p107"/>
          <p:cNvSpPr txBox="1"/>
          <p:nvPr/>
        </p:nvSpPr>
        <p:spPr>
          <a:xfrm>
            <a:off x="2796500" y="8626975"/>
            <a:ext cx="16564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Baseline would just be above average.</a:t>
            </a:r>
            <a:endParaRPr sz="4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72" name="Shape 1572"/>
        <p:cNvGrpSpPr/>
        <p:nvPr/>
      </p:nvGrpSpPr>
      <p:grpSpPr>
        <a:xfrm>
          <a:off x="0" y="0"/>
          <a:ext cx="0" cy="0"/>
          <a:chOff x="0" y="0"/>
          <a:chExt cx="0" cy="0"/>
        </a:xfrm>
      </p:grpSpPr>
      <p:sp>
        <p:nvSpPr>
          <p:cNvPr id="1573" name="Google Shape;1573;p10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74" name="Google Shape;1574;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5" name="Google Shape;1575;p10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76" name="Google Shape;1576;p108"/>
          <p:cNvSpPr/>
          <p:nvPr/>
        </p:nvSpPr>
        <p:spPr>
          <a:xfrm>
            <a:off x="1520825" y="279992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08"/>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08"/>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08"/>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80" name="Google Shape;1580;p108"/>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81" name="Google Shape;1581;p108"/>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82" name="Google Shape;1582;p108"/>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83" name="Google Shape;1583;p108"/>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pic>
        <p:nvPicPr>
          <p:cNvPr id="1584" name="Google Shape;1584;p108"/>
          <p:cNvPicPr preferRelativeResize="0"/>
          <p:nvPr/>
        </p:nvPicPr>
        <p:blipFill>
          <a:blip r:embed="rId3">
            <a:alphaModFix/>
          </a:blip>
          <a:stretch>
            <a:fillRect/>
          </a:stretch>
        </p:blipFill>
        <p:spPr>
          <a:xfrm>
            <a:off x="1520825" y="2799925"/>
            <a:ext cx="10745100" cy="4833151"/>
          </a:xfrm>
          <a:prstGeom prst="rect">
            <a:avLst/>
          </a:prstGeom>
          <a:noFill/>
          <a:ln>
            <a:noFill/>
          </a:ln>
        </p:spPr>
      </p:pic>
      <p:pic>
        <p:nvPicPr>
          <p:cNvPr id="1585" name="Google Shape;1585;p108"/>
          <p:cNvPicPr preferRelativeResize="0"/>
          <p:nvPr/>
        </p:nvPicPr>
        <p:blipFill>
          <a:blip r:embed="rId4">
            <a:alphaModFix/>
          </a:blip>
          <a:stretch>
            <a:fillRect/>
          </a:stretch>
        </p:blipFill>
        <p:spPr>
          <a:xfrm>
            <a:off x="13347200" y="2876775"/>
            <a:ext cx="10299001" cy="4747800"/>
          </a:xfrm>
          <a:prstGeom prst="rect">
            <a:avLst/>
          </a:prstGeom>
          <a:noFill/>
          <a:ln>
            <a:noFill/>
          </a:ln>
        </p:spPr>
      </p:pic>
      <p:pic>
        <p:nvPicPr>
          <p:cNvPr id="1586" name="Google Shape;1586;p108"/>
          <p:cNvPicPr preferRelativeResize="0"/>
          <p:nvPr/>
        </p:nvPicPr>
        <p:blipFill>
          <a:blip r:embed="rId5">
            <a:alphaModFix/>
          </a:blip>
          <a:stretch>
            <a:fillRect/>
          </a:stretch>
        </p:blipFill>
        <p:spPr>
          <a:xfrm>
            <a:off x="1520825" y="8803500"/>
            <a:ext cx="10745100" cy="3486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pic>
        <p:nvPicPr>
          <p:cNvPr id="1591" name="Google Shape;1591;p109"/>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92" name="Google Shape;1592;p10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93" name="Google Shape;1593;p109"/>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94" name="Google Shape;1594;p109"/>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11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600" name="Google Shape;1600;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01" name="Google Shape;1601;p11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Between the normal logs and the attack logs there was around a 14% increase in high severity levels and a 1.5% increase in successful login attempts.</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11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607" name="Google Shape;1607;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08" name="Google Shape;1608;p11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On Wednesday March 25 2020 at 8:00 am there were 70 failed windows activities with my threshold being set to 15. At the same time and date there were 32 </a:t>
            </a:r>
            <a:r>
              <a:rPr lang="en-US" sz="4400">
                <a:solidFill>
                  <a:schemeClr val="dk1"/>
                </a:solidFill>
              </a:rPr>
              <a:t>successful logins.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id="1335" name="Google Shape;1335;p85"/>
          <p:cNvPicPr preferRelativeResize="0"/>
          <p:nvPr/>
        </p:nvPicPr>
        <p:blipFill>
          <a:blip r:embed="rId3">
            <a:alphaModFix/>
          </a:blip>
          <a:stretch>
            <a:fillRect/>
          </a:stretch>
        </p:blipFill>
        <p:spPr>
          <a:xfrm>
            <a:off x="-7630291" y="734767"/>
            <a:ext cx="22914823" cy="12246448"/>
          </a:xfrm>
          <a:prstGeom prst="rect">
            <a:avLst/>
          </a:prstGeom>
          <a:noFill/>
          <a:ln>
            <a:noFill/>
          </a:ln>
        </p:spPr>
      </p:pic>
      <p:sp>
        <p:nvSpPr>
          <p:cNvPr id="1336" name="Google Shape;1336;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37" name="Google Shape;1337;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38" name="Google Shape;1338;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11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614" name="Google Shape;1614;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15" name="Google Shape;1615;p11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On Wednesday March 25 2020 at 8:00 am user_k and user_a saw an incredible increase in activity. user_a peeked at 984 events whilst user_k peaked around 1256 events</a:t>
            </a:r>
            <a:endParaRPr sz="44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11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a:t>
            </a:r>
            <a:endParaRPr/>
          </a:p>
        </p:txBody>
      </p:sp>
      <p:sp>
        <p:nvSpPr>
          <p:cNvPr id="1621" name="Google Shape;1621;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22" name="Google Shape;1622;p113"/>
          <p:cNvPicPr preferRelativeResize="0"/>
          <p:nvPr/>
        </p:nvPicPr>
        <p:blipFill>
          <a:blip r:embed="rId3">
            <a:alphaModFix/>
          </a:blip>
          <a:stretch>
            <a:fillRect/>
          </a:stretch>
        </p:blipFill>
        <p:spPr>
          <a:xfrm>
            <a:off x="683775" y="1873025"/>
            <a:ext cx="13082051" cy="5571725"/>
          </a:xfrm>
          <a:prstGeom prst="rect">
            <a:avLst/>
          </a:prstGeom>
          <a:noFill/>
          <a:ln>
            <a:noFill/>
          </a:ln>
        </p:spPr>
      </p:pic>
      <p:pic>
        <p:nvPicPr>
          <p:cNvPr id="1623" name="Google Shape;1623;p113"/>
          <p:cNvPicPr preferRelativeResize="0"/>
          <p:nvPr/>
        </p:nvPicPr>
        <p:blipFill>
          <a:blip r:embed="rId4">
            <a:alphaModFix/>
          </a:blip>
          <a:stretch>
            <a:fillRect/>
          </a:stretch>
        </p:blipFill>
        <p:spPr>
          <a:xfrm>
            <a:off x="2317250" y="8361000"/>
            <a:ext cx="7596100" cy="3882001"/>
          </a:xfrm>
          <a:prstGeom prst="rect">
            <a:avLst/>
          </a:prstGeom>
          <a:noFill/>
          <a:ln>
            <a:noFill/>
          </a:ln>
        </p:spPr>
      </p:pic>
      <p:pic>
        <p:nvPicPr>
          <p:cNvPr id="1624" name="Google Shape;1624;p113"/>
          <p:cNvPicPr preferRelativeResize="0"/>
          <p:nvPr/>
        </p:nvPicPr>
        <p:blipFill>
          <a:blip r:embed="rId5">
            <a:alphaModFix/>
          </a:blip>
          <a:stretch>
            <a:fillRect/>
          </a:stretch>
        </p:blipFill>
        <p:spPr>
          <a:xfrm>
            <a:off x="10613750" y="8372450"/>
            <a:ext cx="7904614" cy="3882001"/>
          </a:xfrm>
          <a:prstGeom prst="rect">
            <a:avLst/>
          </a:prstGeom>
          <a:noFill/>
          <a:ln>
            <a:noFill/>
          </a:ln>
        </p:spPr>
      </p:pic>
      <p:sp>
        <p:nvSpPr>
          <p:cNvPr id="1625" name="Google Shape;1625;p113"/>
          <p:cNvSpPr txBox="1"/>
          <p:nvPr/>
        </p:nvSpPr>
        <p:spPr>
          <a:xfrm>
            <a:off x="5534050" y="7940750"/>
            <a:ext cx="11625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t>Before</a:t>
            </a:r>
            <a:endParaRPr sz="2500"/>
          </a:p>
        </p:txBody>
      </p:sp>
      <p:sp>
        <p:nvSpPr>
          <p:cNvPr id="1626" name="Google Shape;1626;p113"/>
          <p:cNvSpPr txBox="1"/>
          <p:nvPr/>
        </p:nvSpPr>
        <p:spPr>
          <a:xfrm>
            <a:off x="14055013" y="7940750"/>
            <a:ext cx="10221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t>After</a:t>
            </a:r>
            <a:endParaRPr sz="25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11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32" name="Google Shape;1632;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33" name="Google Shape;1633;p11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At 6pm VSI experienced a major attack where reports showed an increase in 404 error codes, they then received an influx of successful HTTP requests in which included more than 1200 POST requests. During this time the most visited URI path was their Account Logon PHP file. It can be assumed that bad actors were attempting a brute force attack.</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11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39" name="Google Shape;1639;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40" name="Google Shape;1640;p11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alerts set would have sniffed out the </a:t>
            </a:r>
            <a:r>
              <a:rPr lang="en-US" sz="4400">
                <a:solidFill>
                  <a:schemeClr val="dk1"/>
                </a:solidFill>
              </a:rPr>
              <a:t>massive POST request spike. The foreign activity alert would have picked up on the influx of requests coming from Ukraine.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11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46" name="Google Shape;1646;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47" name="Google Shape;1647;p11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The visualizations provided on the dashboards gave a lot of insight on where to look. The POST requests and the Status monitor were a good leaping point to </a:t>
            </a:r>
            <a:r>
              <a:rPr lang="en-US" sz="4400">
                <a:solidFill>
                  <a:schemeClr val="dk1"/>
                </a:solidFill>
              </a:rPr>
              <a:t>investigate</a:t>
            </a:r>
            <a:r>
              <a:rPr lang="en-US" sz="4400">
                <a:solidFill>
                  <a:schemeClr val="dk1"/>
                </a:solidFill>
              </a:rPr>
              <a:t> all other reports during the spiked time. </a:t>
            </a:r>
            <a:endParaRPr sz="44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51" name="Shape 1651"/>
        <p:cNvGrpSpPr/>
        <p:nvPr/>
      </p:nvGrpSpPr>
      <p:grpSpPr>
        <a:xfrm>
          <a:off x="0" y="0"/>
          <a:ext cx="0" cy="0"/>
          <a:chOff x="0" y="0"/>
          <a:chExt cx="0" cy="0"/>
        </a:xfrm>
      </p:grpSpPr>
      <p:sp>
        <p:nvSpPr>
          <p:cNvPr id="1652" name="Google Shape;1652;p11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a:t>
            </a:r>
            <a:endParaRPr/>
          </a:p>
        </p:txBody>
      </p:sp>
      <p:sp>
        <p:nvSpPr>
          <p:cNvPr id="1653" name="Google Shape;1653;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54" name="Google Shape;1654;p117"/>
          <p:cNvSpPr txBox="1"/>
          <p:nvPr/>
        </p:nvSpPr>
        <p:spPr>
          <a:xfrm>
            <a:off x="1520825" y="3176600"/>
            <a:ext cx="176349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p>
          <a:p>
            <a:pPr indent="0" lvl="0" marL="0" rtl="0" algn="l">
              <a:spcBef>
                <a:spcPts val="0"/>
              </a:spcBef>
              <a:spcAft>
                <a:spcPts val="0"/>
              </a:spcAft>
              <a:buNone/>
            </a:pPr>
            <a:r>
              <a:t/>
            </a:r>
            <a:endParaRPr sz="3900"/>
          </a:p>
        </p:txBody>
      </p:sp>
      <p:pic>
        <p:nvPicPr>
          <p:cNvPr id="1655" name="Google Shape;1655;p117"/>
          <p:cNvPicPr preferRelativeResize="0"/>
          <p:nvPr/>
        </p:nvPicPr>
        <p:blipFill>
          <a:blip r:embed="rId3">
            <a:alphaModFix/>
          </a:blip>
          <a:stretch>
            <a:fillRect/>
          </a:stretch>
        </p:blipFill>
        <p:spPr>
          <a:xfrm>
            <a:off x="0" y="6164875"/>
            <a:ext cx="14344650" cy="7439025"/>
          </a:xfrm>
          <a:prstGeom prst="rect">
            <a:avLst/>
          </a:prstGeom>
          <a:noFill/>
          <a:ln>
            <a:noFill/>
          </a:ln>
        </p:spPr>
      </p:pic>
      <p:pic>
        <p:nvPicPr>
          <p:cNvPr id="1656" name="Google Shape;1656;p117"/>
          <p:cNvPicPr preferRelativeResize="0"/>
          <p:nvPr/>
        </p:nvPicPr>
        <p:blipFill>
          <a:blip r:embed="rId4">
            <a:alphaModFix/>
          </a:blip>
          <a:stretch>
            <a:fillRect/>
          </a:stretch>
        </p:blipFill>
        <p:spPr>
          <a:xfrm>
            <a:off x="12161960" y="3857551"/>
            <a:ext cx="11964414" cy="4724051"/>
          </a:xfrm>
          <a:prstGeom prst="rect">
            <a:avLst/>
          </a:prstGeom>
          <a:noFill/>
          <a:ln>
            <a:noFill/>
          </a:ln>
        </p:spPr>
      </p:pic>
      <p:pic>
        <p:nvPicPr>
          <p:cNvPr id="1657" name="Google Shape;1657;p117"/>
          <p:cNvPicPr preferRelativeResize="0"/>
          <p:nvPr/>
        </p:nvPicPr>
        <p:blipFill>
          <a:blip r:embed="rId5">
            <a:alphaModFix/>
          </a:blip>
          <a:stretch>
            <a:fillRect/>
          </a:stretch>
        </p:blipFill>
        <p:spPr>
          <a:xfrm>
            <a:off x="14344638" y="9035283"/>
            <a:ext cx="9575800" cy="4183907"/>
          </a:xfrm>
          <a:prstGeom prst="rect">
            <a:avLst/>
          </a:prstGeom>
          <a:noFill/>
          <a:ln>
            <a:noFill/>
          </a:ln>
        </p:spPr>
      </p:pic>
      <p:pic>
        <p:nvPicPr>
          <p:cNvPr id="1658" name="Google Shape;1658;p117"/>
          <p:cNvPicPr preferRelativeResize="0"/>
          <p:nvPr/>
        </p:nvPicPr>
        <p:blipFill>
          <a:blip r:embed="rId6">
            <a:alphaModFix/>
          </a:blip>
          <a:stretch>
            <a:fillRect/>
          </a:stretch>
        </p:blipFill>
        <p:spPr>
          <a:xfrm>
            <a:off x="0" y="-105412"/>
            <a:ext cx="14344650" cy="3876675"/>
          </a:xfrm>
          <a:prstGeom prst="rect">
            <a:avLst/>
          </a:prstGeom>
          <a:noFill/>
          <a:ln>
            <a:noFill/>
          </a:ln>
        </p:spPr>
      </p:pic>
      <p:pic>
        <p:nvPicPr>
          <p:cNvPr id="1659" name="Google Shape;1659;p117"/>
          <p:cNvPicPr preferRelativeResize="0"/>
          <p:nvPr/>
        </p:nvPicPr>
        <p:blipFill>
          <a:blip r:embed="rId7">
            <a:alphaModFix/>
          </a:blip>
          <a:stretch>
            <a:fillRect/>
          </a:stretch>
        </p:blipFill>
        <p:spPr>
          <a:xfrm>
            <a:off x="14649459" y="53284"/>
            <a:ext cx="8822667" cy="3559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pic>
        <p:nvPicPr>
          <p:cNvPr id="1664" name="Google Shape;1664;p118"/>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665" name="Google Shape;1665;p11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66" name="Google Shape;1666;p118"/>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67" name="Google Shape;1667;p118"/>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11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a:t>
            </a:r>
            <a:endParaRPr/>
          </a:p>
        </p:txBody>
      </p:sp>
      <p:sp>
        <p:nvSpPr>
          <p:cNvPr id="1673" name="Google Shape;1673;p1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74" name="Google Shape;1674;p11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What were your overall findings from the attack that took place?</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914400" rtl="0" algn="l">
              <a:lnSpc>
                <a:spcPct val="115000"/>
              </a:lnSpc>
              <a:spcBef>
                <a:spcPts val="1000"/>
              </a:spcBef>
              <a:spcAft>
                <a:spcPts val="0"/>
              </a:spcAft>
              <a:buNone/>
            </a:pPr>
            <a:r>
              <a:rPr lang="en-US" sz="4400">
                <a:solidFill>
                  <a:schemeClr val="dk1"/>
                </a:solidFill>
              </a:rPr>
              <a:t>In the windows logs during the attack we saw a massive increase in brute force login </a:t>
            </a:r>
            <a:r>
              <a:rPr lang="en-US" sz="4400">
                <a:solidFill>
                  <a:schemeClr val="dk1"/>
                </a:solidFill>
              </a:rPr>
              <a:t>attempts. </a:t>
            </a:r>
            <a:endParaRPr sz="4400">
              <a:solidFill>
                <a:schemeClr val="dk1"/>
              </a:solidFill>
            </a:endParaRPr>
          </a:p>
          <a:p>
            <a:pPr indent="0" lvl="0" marL="914400" rtl="0" algn="l">
              <a:lnSpc>
                <a:spcPct val="115000"/>
              </a:lnSpc>
              <a:spcBef>
                <a:spcPts val="1000"/>
              </a:spcBef>
              <a:spcAft>
                <a:spcPts val="0"/>
              </a:spcAft>
              <a:buNone/>
            </a:pPr>
            <a:r>
              <a:rPr lang="en-US" sz="4400">
                <a:solidFill>
                  <a:schemeClr val="dk1"/>
                </a:solidFill>
              </a:rPr>
              <a:t>During the attack a brute force login attempt was conducted on the Logon.php file </a:t>
            </a:r>
            <a:r>
              <a:rPr lang="en-US" sz="4400">
                <a:solidFill>
                  <a:schemeClr val="dk1"/>
                </a:solidFill>
              </a:rPr>
              <a:t>seemingly</a:t>
            </a:r>
            <a:r>
              <a:rPr lang="en-US" sz="4400">
                <a:solidFill>
                  <a:schemeClr val="dk1"/>
                </a:solidFill>
              </a:rPr>
              <a:t> from Kyiv Ukraine using the HTTP POST method.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To protect VSI from future attacks, what future mitigations would you recommend?</a:t>
            </a:r>
            <a:endParaRPr sz="4400">
              <a:solidFill>
                <a:schemeClr val="dk1"/>
              </a:solidFill>
            </a:endParaRPr>
          </a:p>
          <a:p>
            <a:pPr indent="0" lvl="0" marL="0" rtl="0" algn="l">
              <a:lnSpc>
                <a:spcPct val="115000"/>
              </a:lnSpc>
              <a:spcBef>
                <a:spcPts val="1000"/>
              </a:spcBef>
              <a:spcAft>
                <a:spcPts val="0"/>
              </a:spcAft>
              <a:buNone/>
            </a:pPr>
            <a:r>
              <a:rPr lang="en-US" sz="4400">
                <a:solidFill>
                  <a:schemeClr val="dk1"/>
                </a:solidFill>
              </a:rPr>
              <a:t>       Generate more alerts that would depict login attempts and restrict the</a:t>
            </a:r>
            <a:endParaRPr sz="4400">
              <a:solidFill>
                <a:schemeClr val="dk1"/>
              </a:solidFill>
            </a:endParaRPr>
          </a:p>
          <a:p>
            <a:pPr indent="0" lvl="0" marL="0" rtl="0" algn="l">
              <a:lnSpc>
                <a:spcPct val="115000"/>
              </a:lnSpc>
              <a:spcBef>
                <a:spcPts val="1000"/>
              </a:spcBef>
              <a:spcAft>
                <a:spcPts val="1000"/>
              </a:spcAft>
              <a:buNone/>
            </a:pPr>
            <a:r>
              <a:rPr lang="en-US" sz="4400">
                <a:solidFill>
                  <a:schemeClr val="dk1"/>
                </a:solidFill>
              </a:rPr>
              <a:t>       number of attempts allowed to deter mass attempts.</a:t>
            </a:r>
            <a:endParaRPr sz="4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44" name="Google Shape;1344;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5" name="Google Shape;1345;p86"/>
          <p:cNvSpPr txBox="1"/>
          <p:nvPr>
            <p:ph idx="3" type="body"/>
          </p:nvPr>
        </p:nvSpPr>
        <p:spPr>
          <a:xfrm>
            <a:off x="717350" y="2253400"/>
            <a:ext cx="22942800" cy="9866700"/>
          </a:xfrm>
          <a:prstGeom prst="rect">
            <a:avLst/>
          </a:prstGeom>
        </p:spPr>
        <p:txBody>
          <a:bodyPr anchorCtr="0" anchor="t" bIns="2437975" lIns="1219000" spcFirstLastPara="1" rIns="1219000" wrap="square" tIns="0">
            <a:noAutofit/>
          </a:bodyPr>
          <a:lstStyle/>
          <a:p>
            <a:pPr indent="-457200" lvl="0" marL="914400" rtl="0" algn="l">
              <a:lnSpc>
                <a:spcPct val="115000"/>
              </a:lnSpc>
              <a:spcBef>
                <a:spcPts val="0"/>
              </a:spcBef>
              <a:spcAft>
                <a:spcPts val="0"/>
              </a:spcAft>
              <a:buClr>
                <a:schemeClr val="dk1"/>
              </a:buClr>
              <a:buSzPts val="3600"/>
              <a:buChar char="●"/>
            </a:pPr>
            <a:r>
              <a:rPr lang="en-US" sz="3600">
                <a:solidFill>
                  <a:schemeClr val="dk1"/>
                </a:solidFill>
              </a:rPr>
              <a:t>We set up a series of monitors and alerts for a company named VSI. </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A rival </a:t>
            </a:r>
            <a:r>
              <a:rPr lang="en-US" sz="3600">
                <a:solidFill>
                  <a:schemeClr val="dk1"/>
                </a:solidFill>
              </a:rPr>
              <a:t>corporation</a:t>
            </a:r>
            <a:r>
              <a:rPr lang="en-US" sz="3600">
                <a:solidFill>
                  <a:schemeClr val="dk1"/>
                </a:solidFill>
              </a:rPr>
              <a:t> launched an attack on VSI.</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We monitored our windows </a:t>
            </a:r>
            <a:r>
              <a:rPr lang="en-US" sz="3600">
                <a:solidFill>
                  <a:schemeClr val="dk1"/>
                </a:solidFill>
              </a:rPr>
              <a:t>activities</a:t>
            </a:r>
            <a:r>
              <a:rPr lang="en-US" sz="3600">
                <a:solidFill>
                  <a:schemeClr val="dk1"/>
                </a:solidFill>
              </a:rPr>
              <a:t> such as user logins and attempted password resets</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We monitored their apache web app, accounting for events such as location based access, HTTP methods used, and domains that </a:t>
            </a:r>
            <a:r>
              <a:rPr lang="en-US" sz="3600">
                <a:solidFill>
                  <a:schemeClr val="dk1"/>
                </a:solidFill>
              </a:rPr>
              <a:t>referred</a:t>
            </a:r>
            <a:r>
              <a:rPr lang="en-US" sz="3600">
                <a:solidFill>
                  <a:schemeClr val="dk1"/>
                </a:solidFill>
              </a:rPr>
              <a:t> user to the website.</a:t>
            </a:r>
            <a:endParaRPr sz="3600">
              <a:solidFill>
                <a:schemeClr val="dk1"/>
              </a:solidFill>
            </a:endParaRPr>
          </a:p>
          <a:p>
            <a:pPr indent="0" lvl="0" marL="914400" rtl="0" algn="l">
              <a:lnSpc>
                <a:spcPct val="115000"/>
              </a:lnSpc>
              <a:spcBef>
                <a:spcPts val="1000"/>
              </a:spcBef>
              <a:spcAft>
                <a:spcPts val="1000"/>
              </a:spcAft>
              <a:buNone/>
            </a:pPr>
            <a:r>
              <a:t/>
            </a:r>
            <a:endParaRPr sz="3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pic>
        <p:nvPicPr>
          <p:cNvPr id="1350" name="Google Shape;1350;p8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51" name="Google Shape;1351;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52" name="Google Shape;1352;p8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Website Monitoring Add-On</a:t>
            </a:r>
            <a:endParaRPr>
              <a:solidFill>
                <a:schemeClr val="lt1"/>
              </a:solidFill>
            </a:endParaRPr>
          </a:p>
          <a:p>
            <a:pPr indent="0" lvl="0" marL="0" rtl="0" algn="ctr">
              <a:spcBef>
                <a:spcPts val="0"/>
              </a:spcBef>
              <a:spcAft>
                <a:spcPts val="0"/>
              </a:spcAft>
              <a:buClr>
                <a:schemeClr val="dk1"/>
              </a:buClr>
              <a:buSzPts val="1100"/>
              <a:buFont typeface="Arial"/>
              <a:buNone/>
            </a:pPr>
            <a:r>
              <a:t/>
            </a:r>
            <a:endParaRPr>
              <a:solidFill>
                <a:schemeClr val="lt1"/>
              </a:solidFill>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53" name="Google Shape;1353;p8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8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Website Monitoring</a:t>
            </a:r>
            <a:endParaRPr/>
          </a:p>
        </p:txBody>
      </p:sp>
      <p:sp>
        <p:nvSpPr>
          <p:cNvPr id="1359" name="Google Shape;1359;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0" name="Google Shape;1360;p88"/>
          <p:cNvSpPr txBox="1"/>
          <p:nvPr/>
        </p:nvSpPr>
        <p:spPr>
          <a:xfrm>
            <a:off x="1753650" y="2355800"/>
            <a:ext cx="17634900" cy="620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p>
          <a:p>
            <a:pPr indent="0" lvl="0" marL="0" rtl="0" algn="l">
              <a:spcBef>
                <a:spcPts val="0"/>
              </a:spcBef>
              <a:spcAft>
                <a:spcPts val="0"/>
              </a:spcAft>
              <a:buNone/>
            </a:pPr>
            <a:r>
              <a:rPr b="1" lang="en-US" sz="4000"/>
              <a:t>Monitors websites to detect downtime and performance problems. </a:t>
            </a:r>
            <a:endParaRPr b="1" sz="4000"/>
          </a:p>
          <a:p>
            <a:pPr indent="0" lvl="0" marL="0" rtl="0" algn="l">
              <a:spcBef>
                <a:spcPts val="0"/>
              </a:spcBef>
              <a:spcAft>
                <a:spcPts val="0"/>
              </a:spcAft>
              <a:buNone/>
            </a:pPr>
            <a:r>
              <a:rPr b="1" lang="en-US" sz="3900"/>
              <a:t>Uptime Calculation:</a:t>
            </a:r>
            <a:r>
              <a:rPr lang="en-US" sz="3900"/>
              <a:t> </a:t>
            </a:r>
            <a:endParaRPr sz="3900"/>
          </a:p>
          <a:p>
            <a:pPr indent="0" lvl="0" marL="0" rtl="0" algn="l">
              <a:spcBef>
                <a:spcPts val="0"/>
              </a:spcBef>
              <a:spcAft>
                <a:spcPts val="0"/>
              </a:spcAft>
              <a:buNone/>
            </a:pPr>
            <a:r>
              <a:rPr lang="en-US" sz="3900"/>
              <a:t>-The Status History dashboard provides information about past failures and calculates the website's uptime percentage</a:t>
            </a:r>
            <a:endParaRPr sz="3900"/>
          </a:p>
          <a:p>
            <a:pPr indent="0" lvl="0" marL="0" rtl="0" algn="l">
              <a:spcBef>
                <a:spcPts val="0"/>
              </a:spcBef>
              <a:spcAft>
                <a:spcPts val="0"/>
              </a:spcAft>
              <a:buNone/>
            </a:pPr>
            <a:r>
              <a:rPr b="1" lang="en-US" sz="3900"/>
              <a:t>Status Monitoring Dashboard: </a:t>
            </a:r>
            <a:endParaRPr b="1" sz="3900"/>
          </a:p>
          <a:p>
            <a:pPr indent="0" lvl="0" marL="0" rtl="0" algn="l">
              <a:spcBef>
                <a:spcPts val="0"/>
              </a:spcBef>
              <a:spcAft>
                <a:spcPts val="0"/>
              </a:spcAft>
              <a:buNone/>
            </a:pPr>
            <a:r>
              <a:rPr lang="en-US" sz="3900"/>
              <a:t>-Provides the response time for your monitored websites and provides a historical analysis of the site's responsiveness</a:t>
            </a:r>
            <a:endParaRPr sz="3900"/>
          </a:p>
          <a:p>
            <a:pPr indent="0" lvl="0" marL="0" rtl="0" algn="l">
              <a:spcBef>
                <a:spcPts val="0"/>
              </a:spcBef>
              <a:spcAft>
                <a:spcPts val="0"/>
              </a:spcAft>
              <a:buNone/>
            </a:pPr>
            <a:r>
              <a:rPr b="1" lang="en-US" sz="3900"/>
              <a:t>Email Outage Alerting:</a:t>
            </a:r>
            <a:r>
              <a:rPr lang="en-US" sz="3900"/>
              <a:t> get an emailed alert when your website is not responding (responds too slowly or is returning an error)</a:t>
            </a:r>
            <a:endParaRPr sz="3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Website Monitoring</a:t>
            </a:r>
            <a:endParaRPr/>
          </a:p>
        </p:txBody>
      </p:sp>
      <p:sp>
        <p:nvSpPr>
          <p:cNvPr id="1366" name="Google Shape;1366;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7" name="Google Shape;1367;p89"/>
          <p:cNvSpPr txBox="1"/>
          <p:nvPr/>
        </p:nvSpPr>
        <p:spPr>
          <a:xfrm>
            <a:off x="1867350" y="2333050"/>
            <a:ext cx="176349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JobeCorp, a rival of VSI, has a history of targeting competitors through Distributed Denial of Service (DDoS) attacks aimed at crippling their online platforms. We were tasked with utilizing the web monitoring add-on to oversee the availability and proper operation of VSI's web application.</a:t>
            </a:r>
            <a:endParaRPr sz="3900"/>
          </a:p>
        </p:txBody>
      </p:sp>
      <p:sp>
        <p:nvSpPr>
          <p:cNvPr id="1368" name="Google Shape;1368;p89"/>
          <p:cNvSpPr txBox="1"/>
          <p:nvPr/>
        </p:nvSpPr>
        <p:spPr>
          <a:xfrm>
            <a:off x="1748225" y="5396200"/>
            <a:ext cx="17634900" cy="798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-We established a Website Monitoring Input to oversee the status of VSI's web application:</a:t>
            </a:r>
            <a:r>
              <a:rPr lang="en-US" sz="3900">
                <a:solidFill>
                  <a:srgbClr val="0000FF"/>
                </a:solidFill>
              </a:rPr>
              <a:t> https://vsi-corporation.azurewebsites.net/.</a:t>
            </a:r>
            <a:r>
              <a:rPr lang="en-US" sz="3900"/>
              <a:t> This monitoring occurs at 10-minute intervals, with a 30-second grace period before labeling a connection as failed.</a:t>
            </a:r>
            <a:endParaRPr sz="3900"/>
          </a:p>
          <a:p>
            <a:pPr indent="0" lvl="0" marL="0" rtl="0" algn="l">
              <a:spcBef>
                <a:spcPts val="0"/>
              </a:spcBef>
              <a:spcAft>
                <a:spcPts val="0"/>
              </a:spcAft>
              <a:buNone/>
            </a:pPr>
            <a:r>
              <a:rPr lang="en-US" sz="3900"/>
              <a:t>-Following our investigation, it is evident that VSI's web application failed to respond. This leads us to deduce that JobeCorp has executed a proficient DDoS attack, effectively incapacitating the web application.</a:t>
            </a:r>
            <a:endParaRPr sz="3900"/>
          </a:p>
          <a:p>
            <a:pPr indent="0" lvl="0" marL="0" rtl="0" algn="l">
              <a:spcBef>
                <a:spcPts val="0"/>
              </a:spcBef>
              <a:spcAft>
                <a:spcPts val="0"/>
              </a:spcAft>
              <a:buNone/>
            </a:pPr>
            <a:r>
              <a:rPr lang="en-US" sz="3900"/>
              <a:t>-We have created an alert to email </a:t>
            </a:r>
            <a:r>
              <a:rPr b="1" i="1" lang="en-US" sz="3900" u="sng">
                <a:solidFill>
                  <a:srgbClr val="0000FF"/>
                </a:solidFill>
                <a:hlinkClick r:id="rId3">
                  <a:extLst>
                    <a:ext uri="{A12FA001-AC4F-418D-AE19-62706E023703}">
                      <ahyp:hlinkClr val="tx"/>
                    </a:ext>
                  </a:extLst>
                </a:hlinkClick>
              </a:rPr>
              <a:t>SOC@VSI-company.com</a:t>
            </a:r>
            <a:r>
              <a:rPr b="1" i="1" lang="en-US" sz="3900">
                <a:solidFill>
                  <a:srgbClr val="0000FF"/>
                </a:solidFill>
              </a:rPr>
              <a:t> </a:t>
            </a:r>
            <a:r>
              <a:rPr lang="en-US" sz="3900"/>
              <a:t>when the web application is not responding.</a:t>
            </a:r>
            <a:endParaRPr sz="3900"/>
          </a:p>
          <a:p>
            <a:pPr indent="0" lvl="0" marL="0" rtl="0" algn="l">
              <a:spcBef>
                <a:spcPts val="0"/>
              </a:spcBef>
              <a:spcAft>
                <a:spcPts val="0"/>
              </a:spcAft>
              <a:buNone/>
            </a:pPr>
            <a:r>
              <a:t/>
            </a:r>
            <a:endParaRPr sz="3900">
              <a:solidFill>
                <a:schemeClr val="dk1"/>
              </a:solidFill>
            </a:endParaRPr>
          </a:p>
          <a:p>
            <a:pPr indent="0" lvl="0" marL="0" rtl="0" algn="l">
              <a:spcBef>
                <a:spcPts val="0"/>
              </a:spcBef>
              <a:spcAft>
                <a:spcPts val="0"/>
              </a:spcAft>
              <a:buNone/>
            </a:pPr>
            <a:r>
              <a:t/>
            </a:r>
            <a:endParaRPr sz="3900">
              <a:solidFill>
                <a:schemeClr val="dk1"/>
              </a:solidFill>
            </a:endParaRPr>
          </a:p>
          <a:p>
            <a:pPr indent="0" lvl="0" marL="0" rtl="0" algn="l">
              <a:spcBef>
                <a:spcPts val="0"/>
              </a:spcBef>
              <a:spcAft>
                <a:spcPts val="0"/>
              </a:spcAft>
              <a:buNone/>
            </a:pPr>
            <a:r>
              <a:t/>
            </a:r>
            <a:endParaRPr sz="3900">
              <a:solidFill>
                <a:srgbClr val="0000FF"/>
              </a:solidFill>
            </a:endParaRPr>
          </a:p>
          <a:p>
            <a:pPr indent="0" lvl="0" marL="0" rtl="0" algn="l">
              <a:spcBef>
                <a:spcPts val="0"/>
              </a:spcBef>
              <a:spcAft>
                <a:spcPts val="0"/>
              </a:spcAft>
              <a:buNone/>
            </a:pPr>
            <a:r>
              <a:t/>
            </a:r>
            <a:endParaRPr sz="39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Website Monitoring Screenshots</a:t>
            </a:r>
            <a:endParaRPr/>
          </a:p>
        </p:txBody>
      </p:sp>
      <p:sp>
        <p:nvSpPr>
          <p:cNvPr id="1374" name="Google Shape;1374;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75" name="Google Shape;1375;p90"/>
          <p:cNvSpPr txBox="1"/>
          <p:nvPr/>
        </p:nvSpPr>
        <p:spPr>
          <a:xfrm>
            <a:off x="1867413" y="1871350"/>
            <a:ext cx="78492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t>Add-on </a:t>
            </a:r>
            <a:r>
              <a:rPr b="1" lang="en-US" sz="3400"/>
              <a:t>Successfully</a:t>
            </a:r>
            <a:r>
              <a:rPr b="1" lang="en-US" sz="3400"/>
              <a:t> in apps drop </a:t>
            </a:r>
            <a:r>
              <a:rPr b="1" lang="en-US" sz="3400"/>
              <a:t>down</a:t>
            </a:r>
            <a:endParaRPr b="1" sz="3400"/>
          </a:p>
          <a:p>
            <a:pPr indent="0" lvl="0" marL="0" rtl="0" algn="l">
              <a:spcBef>
                <a:spcPts val="0"/>
              </a:spcBef>
              <a:spcAft>
                <a:spcPts val="0"/>
              </a:spcAft>
              <a:buNone/>
            </a:pPr>
            <a:r>
              <a:t/>
            </a:r>
            <a:endParaRPr b="1" sz="3200"/>
          </a:p>
        </p:txBody>
      </p:sp>
      <p:pic>
        <p:nvPicPr>
          <p:cNvPr id="1376" name="Google Shape;1376;p90"/>
          <p:cNvPicPr preferRelativeResize="0"/>
          <p:nvPr/>
        </p:nvPicPr>
        <p:blipFill>
          <a:blip r:embed="rId3">
            <a:alphaModFix/>
          </a:blip>
          <a:stretch>
            <a:fillRect/>
          </a:stretch>
        </p:blipFill>
        <p:spPr>
          <a:xfrm>
            <a:off x="1867350" y="3188650"/>
            <a:ext cx="7849325" cy="6112175"/>
          </a:xfrm>
          <a:prstGeom prst="rect">
            <a:avLst/>
          </a:prstGeom>
          <a:noFill/>
          <a:ln>
            <a:noFill/>
          </a:ln>
        </p:spPr>
      </p:pic>
      <p:pic>
        <p:nvPicPr>
          <p:cNvPr id="1377" name="Google Shape;1377;p90"/>
          <p:cNvPicPr preferRelativeResize="0"/>
          <p:nvPr/>
        </p:nvPicPr>
        <p:blipFill>
          <a:blip r:embed="rId4">
            <a:alphaModFix/>
          </a:blip>
          <a:stretch>
            <a:fillRect/>
          </a:stretch>
        </p:blipFill>
        <p:spPr>
          <a:xfrm>
            <a:off x="10047075" y="3188650"/>
            <a:ext cx="13599125" cy="9560065"/>
          </a:xfrm>
          <a:prstGeom prst="rect">
            <a:avLst/>
          </a:prstGeom>
          <a:noFill/>
          <a:ln>
            <a:noFill/>
          </a:ln>
        </p:spPr>
      </p:pic>
      <p:sp>
        <p:nvSpPr>
          <p:cNvPr id="1378" name="Google Shape;1378;p90"/>
          <p:cNvSpPr txBox="1"/>
          <p:nvPr/>
        </p:nvSpPr>
        <p:spPr>
          <a:xfrm>
            <a:off x="10274500" y="1871350"/>
            <a:ext cx="784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Input created</a:t>
            </a:r>
            <a:endParaRPr b="1" sz="4200"/>
          </a:p>
          <a:p>
            <a:pPr indent="0" lvl="0" marL="0" rtl="0" algn="l">
              <a:spcBef>
                <a:spcPts val="0"/>
              </a:spcBef>
              <a:spcAft>
                <a:spcPts val="0"/>
              </a:spcAft>
              <a:buNone/>
            </a:pPr>
            <a:r>
              <a:t/>
            </a:r>
            <a:endParaRPr sz="3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Website Monitoring Screenshots</a:t>
            </a:r>
            <a:endParaRPr/>
          </a:p>
        </p:txBody>
      </p:sp>
      <p:sp>
        <p:nvSpPr>
          <p:cNvPr id="1384" name="Google Shape;1384;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5" name="Google Shape;1385;p91"/>
          <p:cNvSpPr txBox="1"/>
          <p:nvPr/>
        </p:nvSpPr>
        <p:spPr>
          <a:xfrm>
            <a:off x="1912825" y="1878225"/>
            <a:ext cx="158475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US" sz="6900">
                <a:solidFill>
                  <a:schemeClr val="dk1"/>
                </a:solidFill>
              </a:rPr>
              <a:t>The Status History</a:t>
            </a:r>
            <a:endParaRPr b="1" sz="7200"/>
          </a:p>
          <a:p>
            <a:pPr indent="0" lvl="0" marL="0" rtl="0" algn="l">
              <a:spcBef>
                <a:spcPts val="0"/>
              </a:spcBef>
              <a:spcAft>
                <a:spcPts val="0"/>
              </a:spcAft>
              <a:buNone/>
            </a:pPr>
            <a:r>
              <a:t/>
            </a:r>
            <a:endParaRPr sz="3900"/>
          </a:p>
        </p:txBody>
      </p:sp>
      <p:pic>
        <p:nvPicPr>
          <p:cNvPr id="1386" name="Google Shape;1386;p91"/>
          <p:cNvPicPr preferRelativeResize="0"/>
          <p:nvPr/>
        </p:nvPicPr>
        <p:blipFill>
          <a:blip r:embed="rId3">
            <a:alphaModFix/>
          </a:blip>
          <a:stretch>
            <a:fillRect/>
          </a:stretch>
        </p:blipFill>
        <p:spPr>
          <a:xfrm>
            <a:off x="1609475" y="2867475"/>
            <a:ext cx="19632025" cy="9682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